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02" r:id="rId4"/>
    <p:sldId id="313" r:id="rId5"/>
    <p:sldId id="314" r:id="rId6"/>
    <p:sldId id="315" r:id="rId7"/>
    <p:sldId id="316" r:id="rId8"/>
    <p:sldId id="301" r:id="rId9"/>
    <p:sldId id="306" r:id="rId10"/>
    <p:sldId id="310" r:id="rId11"/>
    <p:sldId id="317" r:id="rId12"/>
    <p:sldId id="304" r:id="rId13"/>
    <p:sldId id="311" r:id="rId14"/>
    <p:sldId id="305" r:id="rId15"/>
    <p:sldId id="307" r:id="rId16"/>
    <p:sldId id="312" r:id="rId17"/>
    <p:sldId id="257" r:id="rId18"/>
    <p:sldId id="259" r:id="rId19"/>
    <p:sldId id="258" r:id="rId20"/>
  </p:sldIdLst>
  <p:sldSz cx="9144000" cy="6858000" type="screen4x3"/>
  <p:notesSz cx="7099300" cy="10234613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003300"/>
    <a:srgbClr val="006100"/>
    <a:srgbClr val="FF3300"/>
    <a:srgbClr val="FFCC00"/>
    <a:srgbClr val="FFCC99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46" y="192"/>
      </p:cViewPr>
      <p:guideLst>
        <p:guide orient="horz" pos="39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4BDDD92-1AF5-4510-BD04-E138A916876F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C09BA6-1DF8-492B-8D63-85F1232A15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430B5-63B5-4353-9A19-4BBEE4B45B0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22" tIns="45711" rIns="91422" bIns="45711" numCol="1" anchorCtr="0" compatLnSpc="1">
            <a:prstTxWarp prst="textNoShape">
              <a:avLst/>
            </a:prstTxWarp>
          </a:bodyPr>
          <a:lstStyle/>
          <a:p>
            <a:fld id="{A31E7A1A-FD05-4809-9010-2C81F6EDA4AE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EBE-CD6C-47DB-98A7-9E69E0BB8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D3E2-38B0-4AFD-8E38-DBD1E9995C59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B6FF-D180-4B13-9706-D15F638700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62DA-DA80-401F-9493-8D993558539E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5D68-6BC2-4759-B8F7-162F53EEE7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FD03-FCBC-4A60-9801-EB9304487940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D7C-B4EE-4F99-BE92-1EB5E71AB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5833-E98D-4CF9-B840-A24A5EE8953D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E769-A542-4459-A308-26D4668310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1B460-66B7-435E-A106-091FC7B09B3C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4E068-B1C8-4F20-91DB-D5DE49DA3E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DA81-2A5B-4015-A39A-183D6E72DD57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DA47-353E-454B-BA92-D45CBDB100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E5DE-2E34-4632-9ECC-6718041AF2EB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3D694-9D4E-4319-BCC1-68136C81E0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BB67-E94E-411D-8974-15EF37860B28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D630-5CA2-4EF8-948C-67FE911581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C9C6-4B2C-48B6-99CA-04E553112544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3B32-3B53-4B43-A94A-5AA88090B3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7F43C-2DA5-435B-AA8E-76FE8FD7E7B7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1AE0-29EB-4B3C-A504-5A2D8C11CE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F160-9F30-4414-A865-880AA3B6CEBF}" type="datetimeFigureOut">
              <a:rPr lang="it-IT"/>
              <a:pPr>
                <a:defRPr/>
              </a:pPr>
              <a:t>04/12/2012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D56A-B4C6-4269-BAF4-16CD5386EC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55396" y="6535393"/>
            <a:ext cx="6929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influence of road solutions on road safety: new tools to design safer roads</a:t>
            </a:r>
            <a:endParaRPr lang="it-IT" sz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6508083"/>
            <a:ext cx="914400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6492792" y="6520004"/>
            <a:ext cx="2643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</a:rPr>
              <a:t>Francesca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</a:rPr>
              <a:t>La Torre – UNIFI 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9" descr="logo UNIFI x doc RGB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964"/>
          <a:stretch>
            <a:fillRect/>
          </a:stretch>
        </p:blipFill>
        <p:spPr bwMode="auto">
          <a:xfrm>
            <a:off x="8543925" y="31089"/>
            <a:ext cx="552419" cy="5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 userDrawn="1"/>
        </p:nvCxnSpPr>
        <p:spPr>
          <a:xfrm>
            <a:off x="0" y="619125"/>
            <a:ext cx="914400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40105" y="95798"/>
            <a:ext cx="6304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i="1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“</a:t>
            </a:r>
            <a:r>
              <a:rPr lang="en-US" sz="1200" b="1" i="1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Safe road infrastructure: from concept to realization”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Wrocław</a:t>
            </a:r>
            <a:r>
              <a:rPr lang="en-US" sz="1200" b="1" i="1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, December 4-6,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latorre@dicea.unif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xtsensitivesolutions.org/content/reading/nchrp-report/resources/480cover-32658?size=md&amp;preview_p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841" y="1659136"/>
            <a:ext cx="87879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CONGRESS</a:t>
            </a:r>
          </a:p>
          <a:p>
            <a:pPr lvl="0" algn="ctr"/>
            <a:r>
              <a:rPr lang="en-GB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Safe road infrastructure: from concept to realization”</a:t>
            </a:r>
          </a:p>
          <a:p>
            <a:pPr lvl="0" algn="ctr"/>
            <a:r>
              <a:rPr lang="en-US" sz="24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Wrocław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December 4-6, 2012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4224" y="3171826"/>
            <a:ext cx="8903368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influence of road solutions on road safety: new tools to design safer roads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71500" y="4971344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/>
              <a:t>Prof. Ing. Francesca La Torre</a:t>
            </a:r>
          </a:p>
          <a:p>
            <a:pPr algn="ctr"/>
            <a:r>
              <a:rPr lang="it-IT" sz="2400" b="1" dirty="0" err="1" smtClean="0"/>
              <a:t>Florence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University</a:t>
            </a:r>
            <a:r>
              <a:rPr lang="it-IT" sz="2400" b="1" dirty="0" smtClean="0"/>
              <a:t> / FEHRL</a:t>
            </a:r>
            <a:endParaRPr lang="it-IT" sz="2400" b="1" dirty="0"/>
          </a:p>
          <a:p>
            <a:pPr algn="ctr"/>
            <a:r>
              <a:rPr lang="it-IT" sz="2400" b="1" dirty="0">
                <a:hlinkClick r:id="rId3"/>
              </a:rPr>
              <a:t>francesca.latorre@dicea.unifi.it</a:t>
            </a:r>
            <a:r>
              <a:rPr lang="it-IT" sz="2400" b="1" dirty="0"/>
              <a:t> </a:t>
            </a:r>
            <a:endParaRPr lang="it-IT" sz="24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41" name="Picture 1" descr="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379" y="926538"/>
            <a:ext cx="6996494" cy="521262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300819"/>
            <a:ext cx="3914775" cy="555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BEST PRACTICES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000875" y="1390650"/>
            <a:ext cx="21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http://www.cedr.fr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0996" y="2447925"/>
            <a:ext cx="4168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55 </a:t>
            </a:r>
            <a:r>
              <a:rPr lang="it-IT" sz="2400" b="1" dirty="0" err="1" smtClean="0"/>
              <a:t>different</a:t>
            </a:r>
            <a:r>
              <a:rPr lang="it-IT" sz="2400" b="1" dirty="0" smtClean="0"/>
              <a:t> road </a:t>
            </a:r>
            <a:r>
              <a:rPr lang="it-IT" sz="2400" b="1" dirty="0" err="1" smtClean="0"/>
              <a:t>safety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investments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have</a:t>
            </a:r>
            <a:endParaRPr lang="it-IT" sz="2400" b="1" dirty="0" smtClean="0"/>
          </a:p>
          <a:p>
            <a:pPr algn="ctr"/>
            <a:r>
              <a:rPr lang="it-IT" sz="2400" b="1" dirty="0" err="1" smtClean="0"/>
              <a:t>been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analysed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terms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endParaRPr lang="it-IT" sz="2400" b="1" dirty="0" smtClean="0"/>
          </a:p>
          <a:p>
            <a:pPr algn="ctr"/>
            <a:r>
              <a:rPr lang="it-IT" sz="2400" b="1" dirty="0" err="1" smtClean="0"/>
              <a:t>potential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effectivenness</a:t>
            </a:r>
            <a:r>
              <a:rPr lang="it-IT" sz="2400" b="1" dirty="0" smtClean="0"/>
              <a:t> and B/C </a:t>
            </a:r>
            <a:r>
              <a:rPr lang="it-IT" sz="2400" b="1" dirty="0" err="1" smtClean="0"/>
              <a:t>ratio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300819"/>
            <a:ext cx="3914775" cy="555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BEST PRACTICES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000875" y="1390650"/>
            <a:ext cx="21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http://www.cedr.fr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390650"/>
            <a:ext cx="4667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2409825" y="1438275"/>
            <a:ext cx="25072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ROADSIDE TREATMENTS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317089"/>
            <a:ext cx="3914774" cy="554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BEST PRACTICES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sellaDiTesto 27"/>
          <p:cNvSpPr txBox="1"/>
          <p:nvPr/>
        </p:nvSpPr>
        <p:spPr>
          <a:xfrm rot="18526622">
            <a:off x="4848132" y="4107449"/>
            <a:ext cx="475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TO BE PUBLISHED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92402" y="1457325"/>
            <a:ext cx="466570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4 SPECIFIC ROADSIDE TREATMENTS</a:t>
            </a:r>
          </a:p>
          <a:p>
            <a:pPr algn="ctr"/>
            <a:r>
              <a:rPr lang="it-IT" sz="2400" b="1" dirty="0" smtClean="0"/>
              <a:t>ANALYSED IN DETAIL</a:t>
            </a:r>
            <a:endParaRPr lang="it-IT" sz="2400" b="1" dirty="0"/>
          </a:p>
        </p:txBody>
      </p:sp>
      <p:sp>
        <p:nvSpPr>
          <p:cNvPr id="30" name="Rettangolo 29"/>
          <p:cNvSpPr/>
          <p:nvPr/>
        </p:nvSpPr>
        <p:spPr>
          <a:xfrm>
            <a:off x="123825" y="4971961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457200" defTabSz="447675">
              <a:buFont typeface="Wingdings" pitchFamily="2" charset="2"/>
              <a:buChar char="ü"/>
            </a:pPr>
            <a:r>
              <a:rPr lang="en-US" sz="2400" b="1" dirty="0" smtClean="0"/>
              <a:t>Design criteria;</a:t>
            </a:r>
          </a:p>
          <a:p>
            <a:pPr marL="542925" lvl="1" indent="-457200" defTabSz="447675">
              <a:buFont typeface="Wingdings" pitchFamily="2" charset="2"/>
              <a:buChar char="ü"/>
            </a:pPr>
            <a:r>
              <a:rPr lang="en-US" sz="2400" b="1" dirty="0" smtClean="0"/>
              <a:t>Assessment of effectiveness;</a:t>
            </a:r>
          </a:p>
          <a:p>
            <a:pPr marL="542925" lvl="1" indent="-457200" defTabSz="447675">
              <a:buFont typeface="Wingdings" pitchFamily="2" charset="2"/>
              <a:buChar char="ü"/>
            </a:pPr>
            <a:r>
              <a:rPr lang="en-US" sz="2400" b="1" dirty="0" smtClean="0"/>
              <a:t>Case studies/Examples;</a:t>
            </a:r>
          </a:p>
          <a:p>
            <a:pPr marL="542925" lvl="1" indent="-457200" defTabSz="447675">
              <a:buFont typeface="Wingdings" pitchFamily="2" charset="2"/>
              <a:buChar char="ü"/>
            </a:pPr>
            <a:r>
              <a:rPr lang="en-US" sz="2400" b="1" dirty="0" smtClean="0"/>
              <a:t>References.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313819" y="4396085"/>
            <a:ext cx="466389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SHOULDER WIDTH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11182" y="2368285"/>
            <a:ext cx="466389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BARRIER TERMINALS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13265" y="3860843"/>
            <a:ext cx="466389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SHOULDER RUMBLE STRIPS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08153" y="2930814"/>
            <a:ext cx="4663897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FORGIVING SUPPORT STRUCTURES FOR ROAD EQUIPMENT 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000875" y="1390650"/>
            <a:ext cx="21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http://www.cedr.fr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 bldLvl="2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CONTEXT SENSITIVE SOLUTIONS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 descr="480cover: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266" y="1314451"/>
            <a:ext cx="4280734" cy="5543550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4992839" y="636853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http://contextsensitivesolutions.org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865636" y="1406009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err="1" smtClean="0"/>
              <a:t>Selecting</a:t>
            </a:r>
            <a:r>
              <a:rPr lang="it-IT" sz="2000" b="1" dirty="0" smtClean="0"/>
              <a:t> a Design </a:t>
            </a:r>
            <a:r>
              <a:rPr lang="it-IT" sz="2000" b="1" dirty="0" err="1" smtClean="0"/>
              <a:t>Speed</a:t>
            </a:r>
            <a:endParaRPr lang="it-IT" sz="2000" dirty="0"/>
          </a:p>
        </p:txBody>
      </p:sp>
      <p:sp>
        <p:nvSpPr>
          <p:cNvPr id="28" name="Rettangolo 27"/>
          <p:cNvSpPr/>
          <p:nvPr/>
        </p:nvSpPr>
        <p:spPr>
          <a:xfrm>
            <a:off x="320955" y="1977509"/>
            <a:ext cx="4428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Design Traffic and Level of Service</a:t>
            </a:r>
            <a:endParaRPr lang="it-IT" sz="2000" dirty="0"/>
          </a:p>
        </p:txBody>
      </p:sp>
      <p:sp>
        <p:nvSpPr>
          <p:cNvPr id="29" name="Rettangolo 28"/>
          <p:cNvSpPr/>
          <p:nvPr/>
        </p:nvSpPr>
        <p:spPr>
          <a:xfrm>
            <a:off x="304800" y="25533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Nominal and Substantive Safety Thresholds</a:t>
            </a:r>
            <a:endParaRPr lang="it-IT" sz="2000" dirty="0"/>
          </a:p>
        </p:txBody>
      </p:sp>
      <p:grpSp>
        <p:nvGrpSpPr>
          <p:cNvPr id="33" name="Gruppo 32"/>
          <p:cNvGrpSpPr/>
          <p:nvPr/>
        </p:nvGrpSpPr>
        <p:grpSpPr>
          <a:xfrm>
            <a:off x="356918" y="4067175"/>
            <a:ext cx="4377007" cy="2722006"/>
            <a:chOff x="356918" y="4067175"/>
            <a:chExt cx="4377007" cy="2722006"/>
          </a:xfrm>
        </p:grpSpPr>
        <p:sp>
          <p:nvSpPr>
            <p:cNvPr id="30" name="Freccia in giù 29"/>
            <p:cNvSpPr/>
            <p:nvPr/>
          </p:nvSpPr>
          <p:spPr>
            <a:xfrm>
              <a:off x="2085975" y="4067175"/>
              <a:ext cx="1019175" cy="847725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56918" y="5219521"/>
              <a:ext cx="4377007" cy="1569660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ESSENTIAL IN ROAD UPGRADING AND URBAN AREAS</a:t>
              </a:r>
              <a:endPara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ettangolo 31"/>
          <p:cNvSpPr/>
          <p:nvPr/>
        </p:nvSpPr>
        <p:spPr>
          <a:xfrm>
            <a:off x="257175" y="33725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…………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414068" y="704671"/>
            <a:ext cx="8350370" cy="1077218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COST EFFECTIVENESS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ROAD DESIGN FEATURES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815771"/>
            <a:ext cx="3914775" cy="504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57150" y="1914525"/>
            <a:ext cx="585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C x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2400" b="1" baseline="-25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CMF</a:t>
            </a:r>
            <a:r>
              <a:rPr lang="it-IT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CMF</a:t>
            </a:r>
            <a:r>
              <a:rPr lang="it-IT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CMF</a:t>
            </a:r>
            <a:r>
              <a:rPr lang="it-IT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</a:t>
            </a:r>
            <a:endParaRPr lang="it-IT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0" y="2447926"/>
            <a:ext cx="5172075" cy="2150505"/>
            <a:chOff x="0" y="2447926"/>
            <a:chExt cx="5172075" cy="2150505"/>
          </a:xfrm>
        </p:grpSpPr>
        <p:sp>
          <p:nvSpPr>
            <p:cNvPr id="13" name="Freccia in giù 12"/>
            <p:cNvSpPr/>
            <p:nvPr/>
          </p:nvSpPr>
          <p:spPr>
            <a:xfrm>
              <a:off x="1943100" y="2447926"/>
              <a:ext cx="1066800" cy="47625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0" y="3028771"/>
              <a:ext cx="5172075" cy="15696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design feature can be characterized by means of a Crash Modification Factor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0" y="4724401"/>
            <a:ext cx="5162550" cy="2121930"/>
            <a:chOff x="0" y="4724401"/>
            <a:chExt cx="5162550" cy="2121930"/>
          </a:xfrm>
        </p:grpSpPr>
        <p:sp>
          <p:nvSpPr>
            <p:cNvPr id="15" name="Rettangolo 14"/>
            <p:cNvSpPr/>
            <p:nvPr/>
          </p:nvSpPr>
          <p:spPr>
            <a:xfrm>
              <a:off x="0" y="5276671"/>
              <a:ext cx="5162550" cy="15696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same safety performance can be achieved by means of different designs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ccia in giù 15"/>
            <p:cNvSpPr/>
            <p:nvPr/>
          </p:nvSpPr>
          <p:spPr>
            <a:xfrm>
              <a:off x="1962150" y="4724401"/>
              <a:ext cx="1066800" cy="47625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Rettangolo arrotondato 16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0" y="1052513"/>
            <a:ext cx="9144000" cy="5040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1852067"/>
            <a:ext cx="9144000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en-GB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Cultural barriers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the quantification of cost-effectiveness if often considered unreliable and there is a need for a standardization of tools and procedures;</a:t>
            </a:r>
          </a:p>
          <a:p>
            <a:pPr marL="271463" indent="-271463"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en-GB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Standardization barriers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most national standards do not allow for performance based design or context sensitive solutions allowing only to use a specific set of given solutions;</a:t>
            </a:r>
            <a:endParaRPr lang="en-GB" sz="2800" b="1" dirty="0" smtClean="0">
              <a:ln>
                <a:solidFill>
                  <a:srgbClr val="6600FF"/>
                </a:solidFill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en-GB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Availability barriers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for several safety treatments reliable CMFs are still not available (e.g. ITS technologies)</a:t>
            </a:r>
          </a:p>
        </p:txBody>
      </p:sp>
      <p:sp>
        <p:nvSpPr>
          <p:cNvPr id="5" name="Rettangolo 4"/>
          <p:cNvSpPr/>
          <p:nvPr/>
        </p:nvSpPr>
        <p:spPr>
          <a:xfrm>
            <a:off x="414068" y="704671"/>
            <a:ext cx="835037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THE DESIGN OF PERFORMANCE BASED SOLUTIONS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0" y="1052513"/>
            <a:ext cx="9144000" cy="5040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……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90500" y="1457146"/>
            <a:ext cx="8763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100 km/h of secondary rural roads with very old safety barriers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0500" y="2800171"/>
            <a:ext cx="876300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full rehabilitation according to current Italian standards will cost me €€€€€€€€€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90500" y="4143196"/>
            <a:ext cx="87630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expected benefits in terms of fatalities and severe accidents reduction?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200025" y="5504557"/>
            <a:ext cx="87630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I do a reduced upgrade but on 200 km roads with the same  €€€€€€€€€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</a:t>
            </a:r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RECOMMENTATIONS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" y="165735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The road of the future will be “adaptable”, “automated”, “resilient” and part of a fully integrated SMART SYSTEM;</a:t>
            </a:r>
          </a:p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To design safer roads we need to be able to identify the best practices to adapt them to the specific context and to </a:t>
            </a:r>
            <a:r>
              <a:rPr lang="en-US" sz="2600" b="1" dirty="0" smtClean="0"/>
              <a:t>choose </a:t>
            </a:r>
            <a:r>
              <a:rPr lang="en-US" sz="2600" b="1" dirty="0" smtClean="0"/>
              <a:t>the most cost effective;</a:t>
            </a:r>
          </a:p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New design and evaluation tools are available and are under development to assist the designer in choosing the most cost-effective solutions;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RECOMMENTATIONS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" y="1457325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We need to change designers attitude: designing with “cookbooks” is easier that </a:t>
            </a:r>
            <a:r>
              <a:rPr lang="en-US" sz="2600" b="1" dirty="0" smtClean="0"/>
              <a:t>aiming </a:t>
            </a:r>
            <a:r>
              <a:rPr lang="en-US" sz="2600" b="1" dirty="0" smtClean="0"/>
              <a:t>at a given performance;</a:t>
            </a:r>
          </a:p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We need to change most of our national design standards that do not allow performance based design;</a:t>
            </a:r>
          </a:p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We need reliable cost effectiveness evaluation tools and we need to tailor the existing ones to local conditions (calibration &amp; transferability);</a:t>
            </a:r>
          </a:p>
          <a:p>
            <a:pPr marL="542925" indent="-542925"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600" b="1" dirty="0" smtClean="0"/>
              <a:t>We need CMFs for new safety solutions as ITS. 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82516" y="1993383"/>
            <a:ext cx="87589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 for listening …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Set di 9 3D emoticons - faccine Archivio Fotografico - 9146669"/>
          <p:cNvPicPr>
            <a:picLocks noChangeAspect="1" noChangeArrowheads="1"/>
          </p:cNvPicPr>
          <p:nvPr/>
        </p:nvPicPr>
        <p:blipFill>
          <a:blip r:embed="rId3" cstate="print"/>
          <a:srcRect l="10801" r="64264" b="63504"/>
          <a:stretch>
            <a:fillRect/>
          </a:stretch>
        </p:blipFill>
        <p:spPr bwMode="auto">
          <a:xfrm>
            <a:off x="5279367" y="2615258"/>
            <a:ext cx="3864634" cy="387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ZERO DEATHS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068" y="1375608"/>
            <a:ext cx="3848670" cy="54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9050" y="1417069"/>
            <a:ext cx="4943475" cy="4893647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Million people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die this year as a result of road crashes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3200 deaths each day</a:t>
            </a:r>
            <a:endParaRPr lang="en-US" sz="3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SAFETY IS NO ACCIDENT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ZERO DEATHS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202798" y="2352675"/>
            <a:ext cx="8826901" cy="3419476"/>
            <a:chOff x="202798" y="2352675"/>
            <a:chExt cx="8826901" cy="341947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798" y="2352675"/>
              <a:ext cx="5321701" cy="3419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"/>
            <p:cNvSpPr>
              <a:spLocks noChangeArrowheads="1"/>
            </p:cNvSpPr>
            <p:nvPr/>
          </p:nvSpPr>
          <p:spPr bwMode="auto">
            <a:xfrm>
              <a:off x="5705474" y="4572000"/>
              <a:ext cx="332422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/>
                <a:t>AASHTO </a:t>
              </a:r>
              <a:r>
                <a:rPr lang="en-US" sz="1400" b="1" dirty="0"/>
                <a:t>– Highway Safety </a:t>
              </a:r>
              <a:r>
                <a:rPr lang="en-US" sz="1400" b="1" dirty="0" smtClean="0"/>
                <a:t>Manual</a:t>
              </a:r>
            </a:p>
            <a:p>
              <a:pPr algn="r"/>
              <a:r>
                <a:rPr lang="en-US" sz="1400" b="1" dirty="0" smtClean="0"/>
                <a:t>Exhibit </a:t>
              </a:r>
              <a:r>
                <a:rPr lang="en-US" sz="1400" b="1" dirty="0"/>
                <a:t>3-3: Contributing Factors to Vehicle Crashes (</a:t>
              </a:r>
              <a:r>
                <a:rPr lang="it-IT" sz="1400" dirty="0"/>
                <a:t>Source: </a:t>
              </a:r>
              <a:r>
                <a:rPr lang="it-IT" sz="1400" dirty="0" err="1"/>
                <a:t>Treat</a:t>
              </a:r>
              <a:r>
                <a:rPr lang="it-IT" sz="1400" dirty="0"/>
                <a:t> 1979)</a:t>
              </a: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61841" y="1460599"/>
            <a:ext cx="8787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It is too easy to just think that “the issue is in the driver behaviour”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6975" y="5903893"/>
            <a:ext cx="878795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Safer roads can contribute, in average, in saving up to 408’000 lives per year 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072313" y="6000750"/>
            <a:ext cx="2071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Source: FEHRL </a:t>
            </a:r>
            <a:r>
              <a:rPr lang="it-IT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- </a:t>
            </a: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FOR</a:t>
            </a:r>
            <a:endParaRPr lang="it-IT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NEW INFRASTRUCTURE CONCEPT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0" y="1428749"/>
            <a:ext cx="8964462" cy="1390651"/>
            <a:chOff x="0" y="1428749"/>
            <a:chExt cx="8964462" cy="1390651"/>
          </a:xfrm>
        </p:grpSpPr>
        <p:pic>
          <p:nvPicPr>
            <p:cNvPr id="29699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23639" r="85241" b="53416"/>
            <a:stretch>
              <a:fillRect/>
            </a:stretch>
          </p:blipFill>
          <p:spPr bwMode="auto">
            <a:xfrm>
              <a:off x="0" y="1428749"/>
              <a:ext cx="1771650" cy="139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ttangolo 15"/>
            <p:cNvSpPr/>
            <p:nvPr/>
          </p:nvSpPr>
          <p:spPr>
            <a:xfrm>
              <a:off x="1790699" y="1828621"/>
              <a:ext cx="7173763" cy="58477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ADAPTABLE</a:t>
              </a:r>
              <a:endParaRPr lang="it-IT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0" y="6273225"/>
            <a:ext cx="601027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affordable!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9525" y="4305300"/>
            <a:ext cx="8940918" cy="1441721"/>
            <a:chOff x="9525" y="4305300"/>
            <a:chExt cx="8940918" cy="1441721"/>
          </a:xfrm>
        </p:grpSpPr>
        <p:sp>
          <p:nvSpPr>
            <p:cNvPr id="18" name="Rettangolo 17"/>
            <p:cNvSpPr/>
            <p:nvPr/>
          </p:nvSpPr>
          <p:spPr>
            <a:xfrm>
              <a:off x="1776680" y="4657546"/>
              <a:ext cx="7173763" cy="584775"/>
            </a:xfrm>
            <a:prstGeom prst="rect">
              <a:avLst/>
            </a:prstGeom>
            <a:solidFill>
              <a:schemeClr val="accent3">
                <a:lumMod val="75000"/>
                <a:lumOff val="2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RESILIENT</a:t>
              </a:r>
              <a:endParaRPr lang="it-IT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70943" r="85241" b="5270"/>
            <a:stretch>
              <a:fillRect/>
            </a:stretch>
          </p:blipFill>
          <p:spPr bwMode="auto">
            <a:xfrm>
              <a:off x="9525" y="4305300"/>
              <a:ext cx="1771650" cy="144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po 22"/>
          <p:cNvGrpSpPr/>
          <p:nvPr/>
        </p:nvGrpSpPr>
        <p:grpSpPr>
          <a:xfrm>
            <a:off x="0" y="2924175"/>
            <a:ext cx="8950443" cy="1304925"/>
            <a:chOff x="0" y="2924175"/>
            <a:chExt cx="8950443" cy="1304925"/>
          </a:xfrm>
        </p:grpSpPr>
        <p:sp>
          <p:nvSpPr>
            <p:cNvPr id="17" name="Rettangolo 16"/>
            <p:cNvSpPr/>
            <p:nvPr/>
          </p:nvSpPr>
          <p:spPr>
            <a:xfrm>
              <a:off x="1776680" y="3276421"/>
              <a:ext cx="7173763" cy="5847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AUTOMATED</a:t>
              </a:r>
              <a:endParaRPr lang="it-IT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48155" r="85241" b="30315"/>
            <a:stretch>
              <a:fillRect/>
            </a:stretch>
          </p:blipFill>
          <p:spPr bwMode="auto">
            <a:xfrm>
              <a:off x="0" y="2924175"/>
              <a:ext cx="17716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foreveropenroad.eu/upload/fckeditor/image/FOR/Adapable%20Roads%20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346" y="2400300"/>
            <a:ext cx="5348654" cy="4171950"/>
          </a:xfrm>
          <a:prstGeom prst="rect">
            <a:avLst/>
          </a:prstGeom>
          <a:noFill/>
        </p:spPr>
      </p:pic>
      <p:pic>
        <p:nvPicPr>
          <p:cNvPr id="29699" name="Picture 14"/>
          <p:cNvPicPr>
            <a:picLocks noChangeAspect="1" noChangeArrowheads="1"/>
          </p:cNvPicPr>
          <p:nvPr/>
        </p:nvPicPr>
        <p:blipFill>
          <a:blip r:embed="rId3" cstate="print"/>
          <a:srcRect t="23639" r="85241" b="53102"/>
          <a:stretch>
            <a:fillRect/>
          </a:stretch>
        </p:blipFill>
        <p:spPr bwMode="auto">
          <a:xfrm>
            <a:off x="-57150" y="-57150"/>
            <a:ext cx="1771650" cy="14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852863" y="6172200"/>
            <a:ext cx="2071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Source: FEHRL </a:t>
            </a:r>
            <a:r>
              <a:rPr lang="it-IT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- </a:t>
            </a: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FOR</a:t>
            </a:r>
            <a:endParaRPr lang="it-IT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533524" y="161746"/>
            <a:ext cx="717376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ADAPTABLE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14300" y="1251020"/>
            <a:ext cx="88487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adaptable road will be based on a </a:t>
            </a:r>
            <a:r>
              <a:rPr lang="en-US" sz="2400" b="1" dirty="0" smtClean="0">
                <a:solidFill>
                  <a:srgbClr val="FF0000"/>
                </a:solidFill>
              </a:rPr>
              <a:t>pre-fabricated/modular system </a:t>
            </a:r>
            <a:r>
              <a:rPr lang="en-US" sz="2400" dirty="0" smtClean="0"/>
              <a:t>that can gradually be implemented across Europe’s motorway, rural and urban road networks.</a:t>
            </a:r>
          </a:p>
          <a:p>
            <a:r>
              <a:rPr lang="en-US" sz="2400" dirty="0" smtClean="0"/>
              <a:t>It will adapt to increasing</a:t>
            </a:r>
          </a:p>
          <a:p>
            <a:r>
              <a:rPr lang="en-US" sz="2400" dirty="0" smtClean="0"/>
              <a:t>travel volumes and to</a:t>
            </a:r>
          </a:p>
          <a:p>
            <a:r>
              <a:rPr lang="en-US" sz="2400" dirty="0" smtClean="0"/>
              <a:t>changes in demand for</a:t>
            </a:r>
          </a:p>
          <a:p>
            <a:r>
              <a:rPr lang="en-US" sz="2400" dirty="0" smtClean="0"/>
              <a:t>public transport, cycling</a:t>
            </a:r>
          </a:p>
          <a:p>
            <a:r>
              <a:rPr lang="en-US" sz="2400" dirty="0" smtClean="0"/>
              <a:t>and walking.</a:t>
            </a:r>
          </a:p>
          <a:p>
            <a:r>
              <a:rPr lang="en-US" sz="2400" dirty="0" smtClean="0"/>
              <a:t>It will </a:t>
            </a:r>
            <a:r>
              <a:rPr lang="en-US" sz="2400" b="1" dirty="0" smtClean="0">
                <a:solidFill>
                  <a:srgbClr val="FF0000"/>
                </a:solidFill>
              </a:rPr>
              <a:t>power vehicles,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harvest solar energy,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measure its own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performance and even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repair itself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foreveropenroad.eu/upload/fckeditor/image/FOR/AutomatedRoads%20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068" y="2390775"/>
            <a:ext cx="5334407" cy="4160838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852863" y="6172200"/>
            <a:ext cx="2071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Source: FEHRL </a:t>
            </a:r>
            <a:r>
              <a:rPr lang="it-IT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- </a:t>
            </a: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FOR</a:t>
            </a:r>
            <a:endParaRPr lang="it-IT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533524" y="161746"/>
            <a:ext cx="71737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14300" y="1251020"/>
            <a:ext cx="884872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automated road will incorporate a fully integrated information, monitoring and control system; communicating between road users, vehicles and operators. It will support 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cooperative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vehicle-road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system </a:t>
            </a:r>
            <a:r>
              <a:rPr lang="en-US" sz="2400" dirty="0" smtClean="0"/>
              <a:t>that will manage</a:t>
            </a:r>
          </a:p>
          <a:p>
            <a:r>
              <a:rPr lang="en-US" sz="2400" dirty="0" smtClean="0"/>
              <a:t>travel demand and traffic</a:t>
            </a:r>
          </a:p>
          <a:p>
            <a:r>
              <a:rPr lang="en-US" sz="2400" dirty="0" smtClean="0"/>
              <a:t>movements. It will measure,</a:t>
            </a:r>
          </a:p>
          <a:p>
            <a:r>
              <a:rPr lang="en-US" sz="2400" dirty="0" smtClean="0"/>
              <a:t>report and respond to its</a:t>
            </a:r>
          </a:p>
          <a:p>
            <a:r>
              <a:rPr lang="en-US" sz="2400" dirty="0" smtClean="0"/>
              <a:t>own condition, providing</a:t>
            </a:r>
          </a:p>
          <a:p>
            <a:r>
              <a:rPr lang="en-US" sz="2400" dirty="0" smtClean="0"/>
              <a:t>instant information on</a:t>
            </a:r>
          </a:p>
          <a:p>
            <a:r>
              <a:rPr lang="en-US" sz="2400" dirty="0" smtClean="0"/>
              <a:t>weather, incidents and</a:t>
            </a:r>
          </a:p>
          <a:p>
            <a:r>
              <a:rPr lang="en-US" sz="2400" dirty="0" smtClean="0"/>
              <a:t>travel information.</a:t>
            </a:r>
          </a:p>
          <a:p>
            <a:endParaRPr lang="en-US" sz="2400" dirty="0" smtClean="0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 cstate="print"/>
          <a:srcRect l="952" t="48155" r="86828" b="30315"/>
          <a:stretch>
            <a:fillRect/>
          </a:stretch>
        </p:blipFill>
        <p:spPr bwMode="auto">
          <a:xfrm>
            <a:off x="0" y="-9525"/>
            <a:ext cx="14668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foreveropenroad.eu/upload/fckeditor/image/FOR/ResilientRoads%20website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615" y="2696400"/>
            <a:ext cx="5335385" cy="41616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852863" y="6172200"/>
            <a:ext cx="2071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Source: FEHRL </a:t>
            </a:r>
            <a:r>
              <a:rPr lang="it-IT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- </a:t>
            </a:r>
            <a:r>
              <a:rPr lang="it-IT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FOR</a:t>
            </a:r>
            <a:endParaRPr lang="it-IT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533524" y="161746"/>
            <a:ext cx="7173763" cy="584775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14300" y="1403420"/>
            <a:ext cx="88487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resilient road </a:t>
            </a:r>
            <a:r>
              <a:rPr lang="en-US" sz="2400" b="1" dirty="0" smtClean="0">
                <a:solidFill>
                  <a:srgbClr val="FF0000"/>
                </a:solidFill>
              </a:rPr>
              <a:t>will adapt itself to the impacts of extreme weather conditions and climate change</a:t>
            </a:r>
            <a:r>
              <a:rPr lang="en-US" sz="2400" dirty="0" smtClean="0"/>
              <a:t>. The road will monitor flooding, snow, ice, wind and temperature change, and mitigate their impacts</a:t>
            </a:r>
          </a:p>
          <a:p>
            <a:r>
              <a:rPr lang="en-US" sz="2400" dirty="0" smtClean="0"/>
              <a:t>through integrated storm</a:t>
            </a:r>
          </a:p>
          <a:p>
            <a:r>
              <a:rPr lang="en-US" sz="2400" dirty="0" smtClean="0"/>
              <a:t>drainage, automatic</a:t>
            </a:r>
          </a:p>
          <a:p>
            <a:r>
              <a:rPr lang="en-US" sz="2400" dirty="0" smtClean="0"/>
              <a:t>heating and cooling,</a:t>
            </a:r>
          </a:p>
          <a:p>
            <a:r>
              <a:rPr lang="en-US" sz="2400" dirty="0" smtClean="0"/>
              <a:t>and will be linked</a:t>
            </a:r>
          </a:p>
          <a:p>
            <a:r>
              <a:rPr lang="en-US" sz="2400" dirty="0" smtClean="0"/>
              <a:t>to the integrated</a:t>
            </a:r>
          </a:p>
          <a:p>
            <a:r>
              <a:rPr lang="en-US" sz="2400" dirty="0" smtClean="0"/>
              <a:t>information system for</a:t>
            </a:r>
          </a:p>
          <a:p>
            <a:r>
              <a:rPr lang="en-US" sz="2400" dirty="0" err="1" smtClean="0"/>
              <a:t>travellers</a:t>
            </a:r>
            <a:r>
              <a:rPr lang="en-US" sz="2400" dirty="0" smtClean="0"/>
              <a:t> and operators.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print"/>
          <a:srcRect l="1032" t="71414" r="86828" b="7213"/>
          <a:stretch>
            <a:fillRect/>
          </a:stretch>
        </p:blipFill>
        <p:spPr bwMode="auto">
          <a:xfrm>
            <a:off x="0" y="0"/>
            <a:ext cx="1457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figura%20Pirelli"/>
          <p:cNvPicPr>
            <a:picLocks noChangeAspect="1" noChangeArrowheads="1"/>
          </p:cNvPicPr>
          <p:nvPr/>
        </p:nvPicPr>
        <p:blipFill>
          <a:blip r:embed="rId3" cstate="print"/>
          <a:srcRect l="2025" t="5705" r="3738"/>
          <a:stretch>
            <a:fillRect/>
          </a:stretch>
        </p:blipFill>
        <p:spPr bwMode="auto">
          <a:xfrm>
            <a:off x="3248025" y="1382713"/>
            <a:ext cx="58959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14068" y="704671"/>
            <a:ext cx="8350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NEW INFRASTRUCTURE CONCEPT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3568" y="1752421"/>
            <a:ext cx="2691082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SMART ROAD AS PART OF A SMART INTEGRATED TRANSPORT SYSTEM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14300" y="704671"/>
            <a:ext cx="865013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….. HOW CAN WE DESIGN SAFER ROADS?</a:t>
            </a:r>
            <a:endParaRPr lang="it-IT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8924925" y="72390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8927197" y="835356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928411" y="944540"/>
            <a:ext cx="142875" cy="1143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930683" y="1055996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931465" y="1162410"/>
            <a:ext cx="142875" cy="114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09268" y="1419046"/>
            <a:ext cx="4948507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SAFETY ISSUE</a:t>
            </a:r>
            <a:endParaRPr lang="it-IT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90600" y="2095321"/>
            <a:ext cx="6362700" cy="954107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BEST PRACTICES (including non conventional solutions)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466974" y="3228796"/>
            <a:ext cx="5686425" cy="954107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CONTEXT SENSITIVE SOLUTIONS</a:t>
            </a:r>
            <a:endParaRPr lang="it-IT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452543" y="4362271"/>
            <a:ext cx="5615257" cy="954107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COST EFFECTIVENESS OF DIFFERENT OPTIONS</a:t>
            </a:r>
            <a:endParaRPr lang="it-IT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" y="5781496"/>
            <a:ext cx="9144000" cy="107721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“RECIPES” BASED TO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“PERFORMANCE” BASED DESIGN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Personalizzato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33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866</Words>
  <Application>Microsoft Office PowerPoint</Application>
  <PresentationFormat>Presentazione su schermo (4:3)</PresentationFormat>
  <Paragraphs>134</Paragraphs>
  <Slides>19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Calibri</vt:lpstr>
      <vt:lpstr>Wingdings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flt</dc:creator>
  <cp:lastModifiedBy>Francesca La Torre</cp:lastModifiedBy>
  <cp:revision>100</cp:revision>
  <dcterms:created xsi:type="dcterms:W3CDTF">2009-06-30T09:40:17Z</dcterms:created>
  <dcterms:modified xsi:type="dcterms:W3CDTF">2012-12-04T12:27:56Z</dcterms:modified>
</cp:coreProperties>
</file>